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png" ContentType="image/png"/>
  <Default Extension="emf" ContentType="image/x-e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6"/>
  </p:handoutMasterIdLst>
  <p:sldIdLst>
    <p:sldId id="256" r:id="rId3"/>
    <p:sldId id="296" r:id="rId5"/>
    <p:sldId id="258" r:id="rId6"/>
    <p:sldId id="331" r:id="rId7"/>
    <p:sldId id="335" r:id="rId8"/>
    <p:sldId id="330" r:id="rId9"/>
    <p:sldId id="341" r:id="rId10"/>
    <p:sldId id="342" r:id="rId11"/>
    <p:sldId id="344" r:id="rId12"/>
    <p:sldId id="346" r:id="rId13"/>
    <p:sldId id="347" r:id="rId14"/>
    <p:sldId id="348" r:id="rId15"/>
    <p:sldId id="349" r:id="rId16"/>
    <p:sldId id="351" r:id="rId17"/>
    <p:sldId id="352" r:id="rId18"/>
    <p:sldId id="354" r:id="rId19"/>
    <p:sldId id="355" r:id="rId20"/>
    <p:sldId id="356" r:id="rId21"/>
    <p:sldId id="357" r:id="rId22"/>
    <p:sldId id="358" r:id="rId23"/>
    <p:sldId id="282" r:id="rId24"/>
    <p:sldId id="360" r:id="rId25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37" autoAdjust="0"/>
    <p:restoredTop sz="94660"/>
  </p:normalViewPr>
  <p:slideViewPr>
    <p:cSldViewPr>
      <p:cViewPr varScale="1">
        <p:scale>
          <a:sx n="74" d="100"/>
          <a:sy n="74" d="100"/>
        </p:scale>
        <p:origin x="1386" y="72"/>
      </p:cViewPr>
      <p:guideLst>
        <p:guide orient="horz" pos="224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87DE32F-5950-4B0E-9ABE-B429850B18A0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50413A0A-288B-4692-AE17-E07818239125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E57F36A-F61E-407A-9E52-038AD37D1536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F6F571CF-E0AC-4DF7-B89F-C709E936138E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F1A44CD-B5D8-44D0-A38F-72871F7DBEE2}" type="slidenum">
              <a:rPr lang="zh-CN" altLang="en-US">
                <a:latin typeface="Calibri" panose="020F0502020204030204" pitchFamily="34" charset="0"/>
              </a:rPr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/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7A61305-CE55-42B3-8D6F-02ECAAC0EA40}" type="slidenum">
              <a:rPr lang="zh-CN" altLang="en-US">
                <a:latin typeface="Calibri" panose="020F0502020204030204" pitchFamily="34" charset="0"/>
              </a:rPr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/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7A61305-CE55-42B3-8D6F-02ECAAC0EA40}" type="slidenum">
              <a:rPr lang="zh-CN" altLang="en-US">
                <a:latin typeface="Calibri" panose="020F0502020204030204" pitchFamily="34" charset="0"/>
              </a:rPr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/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7A61305-CE55-42B3-8D6F-02ECAAC0EA40}" type="slidenum">
              <a:rPr lang="zh-CN" altLang="en-US">
                <a:latin typeface="Calibri" panose="020F0502020204030204" pitchFamily="34" charset="0"/>
              </a:rPr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themeOverride" Target="../theme/themeOverride4.xml"/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5" name="组合 16"/>
          <p:cNvGrpSpPr/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任意多边形 5"/>
            <p:cNvSpPr/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7" name="任意多边形 6"/>
            <p:cNvSpPr/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8" name="任意多边形 7"/>
            <p:cNvSpPr/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135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12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CE3CBA13-CDDB-4ACD-BC55-C53EC241B3E4}" type="datetime1">
              <a:rPr lang="zh-CN" altLang="en-US"/>
            </a:fld>
            <a:endParaRPr lang="zh-CN" altLang="en-US"/>
          </a:p>
        </p:txBody>
      </p:sp>
      <p:sp>
        <p:nvSpPr>
          <p:cNvPr id="13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广东工业大学硕士学位论文答辩</a:t>
            </a:r>
            <a:endParaRPr lang="zh-CN" altLang="en-US"/>
          </a:p>
        </p:txBody>
      </p:sp>
      <p:sp>
        <p:nvSpPr>
          <p:cNvPr id="14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15C6E10-7388-44C8-8519-09A39691E83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1658AD-5A87-4676-9C0B-82C4F6E0215A}" type="datetime1">
              <a:rPr lang="zh-CN" altLang="en-US"/>
            </a:fld>
            <a:endParaRPr lang="zh-CN" altLang="en-US"/>
          </a:p>
        </p:txBody>
      </p:sp>
      <p:sp>
        <p:nvSpPr>
          <p:cNvPr id="5" name="页脚占位符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广东工业大学硕士学位论文答辩</a:t>
            </a:r>
            <a:endParaRPr lang="zh-CN" altLang="en-US"/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A617F7-836A-42FA-948D-F444CDC9BFD2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D838B1-0C7B-4FBA-814F-F222253BAC04}" type="datetime1">
              <a:rPr lang="zh-CN" altLang="en-US"/>
            </a:fld>
            <a:endParaRPr lang="zh-CN" altLang="en-US"/>
          </a:p>
        </p:txBody>
      </p:sp>
      <p:sp>
        <p:nvSpPr>
          <p:cNvPr id="5" name="页脚占位符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广东工业大学硕士学位论文答辩</a:t>
            </a:r>
            <a:endParaRPr lang="zh-CN" altLang="en-US"/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A18979-BB5D-4B63-9D03-81C7EA93698A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4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1CCE68-1775-4B30-8814-6291F81B79DF}" type="datetime1">
              <a:rPr lang="zh-CN" altLang="en-US"/>
            </a:fld>
            <a:endParaRPr lang="zh-CN" altLang="en-US"/>
          </a:p>
        </p:txBody>
      </p:sp>
      <p:sp>
        <p:nvSpPr>
          <p:cNvPr id="5" name="页脚占位符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广东工业大学硕士学位论文答辩</a:t>
            </a:r>
            <a:endParaRPr lang="zh-CN" altLang="en-US"/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FE0AA4-18CF-45AE-8897-318F9E3BDE0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燕尾形 3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燕尾形 4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069C46-D6B9-4BFE-8333-DC6E5ECF5573}" type="datetime1">
              <a:rPr lang="zh-CN" altLang="en-US"/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广东工业大学硕士学位论文答辩</a:t>
            </a: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C9CBEE-E1F4-4527-81F3-5F9ABAA5B454}" type="slidenum">
              <a:rPr lang="zh-CN" altLang="en-US"/>
            </a:fld>
            <a:endParaRPr lang="en-US" altLang="zh-C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3D5B95-267C-4E6B-8BDF-18F69260C5B7}" type="datetime1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广东工业大学硕士学位论文答辩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CB572B-6633-42C9-BA72-93327123ED51}" type="slidenum">
              <a:rPr lang="zh-CN" altLang="en-US"/>
            </a:fld>
            <a:endParaRPr lang="en-US" altLang="zh-C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比较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61FCD4-EF7D-481F-80D8-1DCF1F2BB574}" type="datetime1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广东工业大学硕士学位论文答辩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C59731-2CB4-4BC0-A11A-71F97608756A}" type="slidenum">
              <a:rPr lang="zh-CN" altLang="en-US"/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E6EBCB-B7AF-4560-831E-BD7ECDA13464}" type="datetime1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广东工业大学硕士学位论文答辩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6C0B9D-E29C-4DE0-8914-31041C529BE8}" type="slidenum">
              <a:rPr lang="zh-CN" altLang="en-US"/>
            </a:fld>
            <a:endParaRPr lang="en-US" altLang="zh-C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3ADEB2-111F-4A0F-AEA3-3E5BDD989B12}" type="datetime1">
              <a:rPr lang="zh-CN" altLang="en-US"/>
            </a:fld>
            <a:endParaRPr lang="zh-CN" altLang="en-US"/>
          </a:p>
        </p:txBody>
      </p:sp>
      <p:sp>
        <p:nvSpPr>
          <p:cNvPr id="3" name="页脚占位符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广东工业大学硕士学位论文答辩</a:t>
            </a:r>
            <a:endParaRPr lang="zh-CN" altLang="en-US"/>
          </a:p>
        </p:txBody>
      </p:sp>
      <p:sp>
        <p:nvSpPr>
          <p:cNvPr id="4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E5C77E-6C7B-4B70-B685-1B03D79CF217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D74166-8181-4127-8AB9-406295CD7485}" type="datetime1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广东工业大学硕士学位论文答辩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F05EBC-789A-4FE1-970B-6E9FE32A774F}" type="slidenum">
              <a:rPr lang="zh-CN" altLang="en-US"/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6" name="任意多边形 5"/>
          <p:cNvSpPr/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7" name="直角三角形 6"/>
          <p:cNvSpPr/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燕尾形 8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燕尾形 9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415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11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12EE4281-C3C1-45B1-8579-F20D3CE11280}" type="datetime1">
              <a:rPr lang="zh-CN" altLang="en-US"/>
            </a:fld>
            <a:endParaRPr lang="zh-CN" altLang="en-US"/>
          </a:p>
        </p:txBody>
      </p:sp>
      <p:sp>
        <p:nvSpPr>
          <p:cNvPr id="12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广东工业大学硕士学位论文答辩</a:t>
            </a:r>
            <a:endParaRPr lang="zh-CN" altLang="en-US"/>
          </a:p>
        </p:txBody>
      </p:sp>
      <p:sp>
        <p:nvSpPr>
          <p:cNvPr id="13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ED2DE7-B799-407D-81C9-167A535CAC45}" type="slidenum">
              <a:rPr lang="zh-CN" altLang="en-US"/>
            </a:fld>
            <a:endParaRPr lang="en-US" altLang="zh-C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5.png"/><Relationship Id="rId13" Type="http://schemas.openxmlformats.org/officeDocument/2006/relationships/image" Target="../media/image4.pn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12" name="任意多边形 11"/>
          <p:cNvSpPr/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14" name="直角三角形 13"/>
          <p:cNvSpPr/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19465" name="文本占位符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smtClean="0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348E94D-1D90-481C-B31F-FF0310C020B0}" type="datetime1">
              <a:rPr lang="zh-CN" altLang="en-US"/>
            </a:fld>
            <a:endParaRPr lang="zh-CN" altLang="en-US"/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CN" altLang="en-US"/>
              <a:t>广东工业大学硕士学位论文答辩</a:t>
            </a:r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000"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</a:lstStyle>
          <a:p>
            <a:fld id="{2A869656-9F8E-4F73-8E60-C39E73C758ED}" type="slidenum">
              <a:rPr lang="zh-CN" altLang="en-US"/>
            </a:fld>
            <a:endParaRPr lang="en-US" altLang="zh-CN"/>
          </a:p>
        </p:txBody>
      </p:sp>
      <p:pic>
        <p:nvPicPr>
          <p:cNvPr id="19469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575" y="6200775"/>
            <a:ext cx="8636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70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6200775"/>
            <a:ext cx="23241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  <a:ea typeface="黑体" panose="02010609060101010101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  <a:ea typeface="黑体" panose="02010609060101010101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  <a:ea typeface="黑体" panose="02010609060101010101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  <a:ea typeface="黑体" panose="02010609060101010101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  <a:ea typeface="黑体" panose="02010609060101010101" pitchFamily="49" charset="-122"/>
        </a:defRPr>
      </a:lvl9pPr>
    </p:titleStyle>
    <p:bodyStyle>
      <a:lvl1pPr marL="365125" indent="-255905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anose="05040102010807070707" pitchFamily="18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030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155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anose="05020102010507070707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anose="05020102010507070707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anose="05020102010507070707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emf"/><Relationship Id="rId1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e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18.emf"/><Relationship Id="rId1" Type="http://schemas.openxmlformats.org/officeDocument/2006/relationships/oleObject" Target="../embeddings/oleObject5.bin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6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oleObject" Target="../embeddings/oleObject7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GIF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&#27605;&#19994;&#31572;&#36777;&#30456;&#20851;&#25991;&#20214;\&#22823;&#39134;&#26426;&#21327;&#21516;&#23454;&#39564;.mp4" TargetMode="External"/><Relationship Id="rId2" Type="http://schemas.openxmlformats.org/officeDocument/2006/relationships/hyperlink" Target="&#27605;&#19994;&#31572;&#36777;&#30456;&#20851;&#25991;&#20214;\3d&#20223;&#30495;&#23454;&#39564;.mp4" TargetMode="External"/><Relationship Id="rId1" Type="http://schemas.openxmlformats.org/officeDocument/2006/relationships/hyperlink" Target="&#27605;&#19994;&#31572;&#36777;&#30456;&#20851;&#25991;&#20214;\&#20551;3d&#20223;&#30495;&#23454;&#39564;.mp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&#27605;&#19994;&#31572;&#36777;&#30456;&#20851;&#25991;&#20214;\&#21327;&#21516;&#35770;&#25991;&#20998;&#26512;.png" TargetMode="External"/><Relationship Id="rId1" Type="http://schemas.openxmlformats.org/officeDocument/2006/relationships/hyperlink" Target="&#27605;&#19994;&#31572;&#36777;&#30456;&#20851;&#25991;&#20214;\&#24635;&#32467;.png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&#27605;&#19994;&#31572;&#36777;&#30456;&#20851;&#25991;&#20214;\&#26234;&#33021;&#21327;&#21516;&#20223;&#30495;&#31995;&#32479;" TargetMode="External"/><Relationship Id="rId2" Type="http://schemas.openxmlformats.org/officeDocument/2006/relationships/hyperlink" Target="&#27605;&#19994;&#31572;&#36777;&#30456;&#20851;&#25991;&#20214;\&#38382;&#39064;&#31572;&#26696;&#23545;&#35757;&#32451;&#31995;&#32479;" TargetMode="External"/><Relationship Id="rId1" Type="http://schemas.openxmlformats.org/officeDocument/2006/relationships/hyperlink" Target="&#27605;&#19994;&#31572;&#36777;&#30456;&#20851;&#25991;&#20214;\&#20064;&#39064;&#31649;&#29702;&#31995;&#32479;\&#20064;&#39064;&#31649;&#29702;&#31995;&#32479;.exe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emf"/><Relationship Id="rId2" Type="http://schemas.openxmlformats.org/officeDocument/2006/relationships/oleObject" Target="../embeddings/oleObject2.bin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副标题 2"/>
          <p:cNvSpPr>
            <a:spLocks noGrp="1"/>
          </p:cNvSpPr>
          <p:nvPr>
            <p:ph type="subTitle" idx="1"/>
          </p:nvPr>
        </p:nvSpPr>
        <p:spPr>
          <a:xfrm>
            <a:off x="5292725" y="3429000"/>
            <a:ext cx="3239715" cy="1454150"/>
          </a:xfrm>
        </p:spPr>
        <p:txBody>
          <a:bodyPr/>
          <a:lstStyle/>
          <a:p>
            <a:pPr marR="0" algn="l" eaLnBrk="1" hangingPunct="1">
              <a:lnSpc>
                <a:spcPct val="90000"/>
              </a:lnSpc>
            </a:pP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学院：信息工程学院  </a:t>
            </a:r>
            <a:endParaRPr lang="zh-CN" altLang="en-US" sz="2400" dirty="0" smtClean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R="0" algn="l" eaLnBrk="1" hangingPunct="1">
              <a:lnSpc>
                <a:spcPct val="90000"/>
              </a:lnSpc>
            </a:pP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专业：电子与通信工程</a:t>
            </a:r>
            <a:endParaRPr lang="en-US" altLang="zh-CN" sz="2400" dirty="0" smtClean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R="0" algn="l" eaLnBrk="1" hangingPunct="1">
              <a:lnSpc>
                <a:spcPct val="90000"/>
              </a:lnSpc>
            </a:pP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学生：张祥裕</a:t>
            </a:r>
            <a:endParaRPr lang="zh-CN" altLang="en-US" sz="2400" dirty="0" smtClean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R="0" algn="l" eaLnBrk="1" hangingPunct="1">
              <a:lnSpc>
                <a:spcPct val="90000"/>
              </a:lnSpc>
            </a:pP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导师：刘东峰教授</a:t>
            </a:r>
            <a:endParaRPr lang="zh-CN" altLang="en-US" sz="2400" dirty="0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653" name="Text Box 5"/>
          <p:cNvSpPr txBox="1">
            <a:spLocks noChangeArrowheads="1"/>
          </p:cNvSpPr>
          <p:nvPr/>
        </p:nvSpPr>
        <p:spPr bwMode="auto">
          <a:xfrm>
            <a:off x="1042988" y="1125538"/>
            <a:ext cx="7272337" cy="1445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None/>
            </a:pPr>
            <a:r>
              <a:rPr lang="zh-CN" altLang="en-US" sz="44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智能协同在三维虚拟实验中的应用</a:t>
            </a:r>
            <a:endParaRPr lang="zh-CN" altLang="en-US" sz="4400" dirty="0" smtClean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109220" indent="0">
              <a:buNone/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作用：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 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进入系统时，简单介绍欢迎信息和系统信息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 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通过语音的方式指导学生进行登录或者注册操作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 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通过语音的方式朗读习题题目和给出提示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五大功能模块</a:t>
            </a:r>
            <a:r>
              <a:rPr lang="en-US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智能语音</a:t>
            </a:r>
            <a:r>
              <a:rPr lang="en-US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(3)</a:t>
            </a:r>
            <a:endParaRPr lang="en-US" altLang="zh-CN" sz="2800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五大功能模块</a:t>
            </a:r>
            <a:r>
              <a:rPr lang="en-US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智能语音</a:t>
            </a:r>
            <a:r>
              <a:rPr lang="en-US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(3)</a:t>
            </a:r>
            <a:endParaRPr lang="en-US" altLang="zh-CN" sz="2800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2" name="对象 -2147482624"/>
          <p:cNvGraphicFramePr>
            <a:graphicFrameLocks noChangeAspect="1"/>
          </p:cNvGraphicFramePr>
          <p:nvPr/>
        </p:nvGraphicFramePr>
        <p:xfrm>
          <a:off x="1301115" y="1600200"/>
          <a:ext cx="6994525" cy="4122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3295650" imgH="1943100" progId="Visio.Drawing.11">
                  <p:embed/>
                </p:oleObj>
              </mc:Choice>
              <mc:Fallback>
                <p:oleObj name="" r:id="rId1" imgW="3295650" imgH="1943100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01115" y="1600200"/>
                        <a:ext cx="6994525" cy="41224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五大功能模块</a:t>
            </a:r>
            <a:r>
              <a:rPr lang="en-US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智能答疑</a:t>
            </a:r>
            <a:r>
              <a:rPr lang="en-US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(4)</a:t>
            </a:r>
            <a:endParaRPr lang="en-US" altLang="zh-CN" sz="2800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2" name="对象 -2147482624"/>
          <p:cNvGraphicFramePr>
            <a:graphicFrameLocks noChangeAspect="1"/>
          </p:cNvGraphicFramePr>
          <p:nvPr/>
        </p:nvGraphicFramePr>
        <p:xfrm>
          <a:off x="687070" y="1417955"/>
          <a:ext cx="7385685" cy="4438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3657600" imgH="2200275" progId="Visio.Drawing.11">
                  <p:embed/>
                </p:oleObj>
              </mc:Choice>
              <mc:Fallback>
                <p:oleObj name="" r:id="rId1" imgW="3657600" imgH="2200275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7070" y="1417955"/>
                        <a:ext cx="7385685" cy="44380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40" y="2306955"/>
            <a:ext cx="7691755" cy="2443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五大功能模块</a:t>
            </a:r>
            <a:r>
              <a:rPr lang="en-US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en-US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协同习题</a:t>
            </a:r>
            <a:r>
              <a:rPr lang="en-US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(5)</a:t>
            </a:r>
            <a:endParaRPr lang="en-US" altLang="zh-CN" sz="2800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2" name="对象 -2147482624"/>
          <p:cNvGraphicFramePr>
            <a:graphicFrameLocks noChangeAspect="1"/>
          </p:cNvGraphicFramePr>
          <p:nvPr/>
        </p:nvGraphicFramePr>
        <p:xfrm>
          <a:off x="589280" y="1417955"/>
          <a:ext cx="7683500" cy="4380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3152775" imgH="1800225" progId="Visio.Drawing.11">
                  <p:embed/>
                </p:oleObj>
              </mc:Choice>
              <mc:Fallback>
                <p:oleObj name="" r:id="rId1" imgW="3152775" imgH="1800225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89280" y="1417955"/>
                        <a:ext cx="7683500" cy="43802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-2147482623"/>
          <p:cNvGraphicFramePr>
            <a:graphicFrameLocks noChangeAspect="1"/>
          </p:cNvGraphicFramePr>
          <p:nvPr/>
        </p:nvGraphicFramePr>
        <p:xfrm>
          <a:off x="457200" y="1417955"/>
          <a:ext cx="8075295" cy="415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3152775" imgH="1628775" progId="Visio.Drawing.11">
                  <p:embed/>
                </p:oleObj>
              </mc:Choice>
              <mc:Fallback>
                <p:oleObj name="" r:id="rId3" imgW="3152775" imgH="1628775" progId="Visio.Drawing.11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" y="1417955"/>
                        <a:ext cx="8075295" cy="41560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五大功能模块</a:t>
            </a:r>
            <a:r>
              <a:rPr lang="en-US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en-US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协同习题</a:t>
            </a:r>
            <a:r>
              <a:rPr lang="en-US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(5)</a:t>
            </a:r>
            <a:endParaRPr lang="en-US" altLang="zh-CN" sz="2800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2" name="对象 -2147482622"/>
          <p:cNvGraphicFramePr>
            <a:graphicFrameLocks noChangeAspect="1"/>
          </p:cNvGraphicFramePr>
          <p:nvPr/>
        </p:nvGraphicFramePr>
        <p:xfrm>
          <a:off x="194945" y="2320290"/>
          <a:ext cx="8491855" cy="2048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6800850" imgH="1200150" progId="Visio.Drawing.11">
                  <p:embed/>
                </p:oleObj>
              </mc:Choice>
              <mc:Fallback>
                <p:oleObj name="" r:id="rId1" imgW="6800850" imgH="1200150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4945" y="2320290"/>
                        <a:ext cx="8491855" cy="20485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" name="图片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" y="1838960"/>
            <a:ext cx="8428990" cy="3053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45" y="1541780"/>
            <a:ext cx="8428990" cy="423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内容占位符 1"/>
          <p:cNvSpPr>
            <a:spLocks noGrp="1"/>
          </p:cNvSpPr>
          <p:nvPr>
            <p:ph idx="1"/>
          </p:nvPr>
        </p:nvSpPr>
        <p:spPr>
          <a:xfrm>
            <a:off x="539750" y="835025"/>
            <a:ext cx="8229600" cy="5104130"/>
          </a:xfrm>
        </p:spPr>
        <p:txBody>
          <a:bodyPr/>
          <a:lstStyle/>
          <a:p>
            <a:pPr eaLnBrk="1" hangingPunct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4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选题</a:t>
            </a:r>
            <a:r>
              <a:rPr lang="zh-CN" altLang="en-US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的背景和意义</a:t>
            </a:r>
            <a:endParaRPr lang="en-US" altLang="zh-CN" sz="400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主要研究内容</a:t>
            </a:r>
            <a:endParaRPr lang="zh-CN" altLang="en-US" sz="4000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4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仿真结果展示</a:t>
            </a:r>
            <a:endParaRPr lang="zh-CN" altLang="en-US" sz="4000" dirty="0" smtClean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仿真结果展示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8635" y="1816735"/>
            <a:ext cx="4787265" cy="37471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635" y="1584325"/>
            <a:ext cx="5706745" cy="4418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仿真结果展示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 descr="Test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2075" y="1530350"/>
            <a:ext cx="5666105" cy="4371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仿真结果展示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5" name="图片 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2134870"/>
            <a:ext cx="7864475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" y="2134870"/>
            <a:ext cx="7865110" cy="2498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图片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" y="1726565"/>
            <a:ext cx="7865110" cy="3729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sz="2800">
                <a:sym typeface="+mn-ea"/>
              </a:rPr>
              <a:t>仿真结果展示</a:t>
            </a:r>
            <a:endParaRPr lang="zh-CN" altLang="en-US" sz="2800"/>
          </a:p>
        </p:txBody>
      </p:sp>
      <p:pic>
        <p:nvPicPr>
          <p:cNvPr id="49" name="图片 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3385" y="1930400"/>
            <a:ext cx="8273415" cy="29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图片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" y="1615440"/>
            <a:ext cx="8273415" cy="4159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内容占位符 1"/>
          <p:cNvSpPr>
            <a:spLocks noGrp="1"/>
          </p:cNvSpPr>
          <p:nvPr>
            <p:ph idx="1"/>
          </p:nvPr>
        </p:nvSpPr>
        <p:spPr>
          <a:xfrm>
            <a:off x="539750" y="835025"/>
            <a:ext cx="8229600" cy="5104130"/>
          </a:xfrm>
        </p:spPr>
        <p:txBody>
          <a:bodyPr/>
          <a:lstStyle/>
          <a:p>
            <a:pPr eaLnBrk="1" hangingPunct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选题</a:t>
            </a:r>
            <a:r>
              <a:rPr lang="zh-CN" altLang="en-US" sz="4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的背景和意义</a:t>
            </a:r>
            <a:endParaRPr lang="en-US" altLang="zh-CN" sz="40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4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主要研究内容</a:t>
            </a:r>
            <a:endParaRPr lang="zh-CN" altLang="en-US" sz="4000" dirty="0" smtClean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4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仿真结果展示</a:t>
            </a:r>
            <a:endParaRPr lang="zh-CN" altLang="en-US" sz="4000" dirty="0" smtClean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109220" indent="0"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智能协同仿真系统展示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仿真结果展示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4"/>
          <p:cNvSpPr txBox="1">
            <a:spLocks noChangeArrowheads="1"/>
          </p:cNvSpPr>
          <p:nvPr/>
        </p:nvSpPr>
        <p:spPr bwMode="auto">
          <a:xfrm>
            <a:off x="3226435" y="3763010"/>
            <a:ext cx="1873250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6000" b="1">
                <a:ea typeface="黑体" panose="02010609060101010101" pitchFamily="49" charset="-122"/>
              </a:rPr>
              <a:t>谢谢</a:t>
            </a:r>
            <a:r>
              <a:rPr lang="en-US" altLang="zh-CN" sz="6000" b="1">
                <a:ea typeface="黑体" panose="02010609060101010101" pitchFamily="49" charset="-122"/>
              </a:rPr>
              <a:t>!</a:t>
            </a:r>
            <a:endParaRPr lang="zh-CN" altLang="en-US" sz="6000" b="1">
              <a:ea typeface="黑体" panose="02010609060101010101" pitchFamily="49" charset="-122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468630" y="760730"/>
          <a:ext cx="7980045" cy="2884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0045"/>
              </a:tblGrid>
              <a:tr h="2884170">
                <a:tc>
                  <a:txBody>
                    <a:bodyPr/>
                    <a:p>
                      <a:pPr indent="0">
                        <a:spcBef>
                          <a:spcPct val="20000"/>
                        </a:spcBef>
                        <a:buNone/>
                      </a:pPr>
                      <a:endParaRPr lang="zh-CN" altLang="en-US" dirty="0">
                        <a:solidFill>
                          <a:schemeClr val="tx1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sym typeface="Arial" panose="020B0604020202020204" pitchFamily="34" charset="0"/>
                      </a:endParaRPr>
                    </a:p>
                    <a:p>
                      <a:pPr marL="342900" indent="-342900">
                        <a:spcBef>
                          <a:spcPct val="20000"/>
                        </a:spcBef>
                        <a:buChar char="•"/>
                      </a:pP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宋体" panose="02010600030101010101" pitchFamily="2" charset="-122"/>
                        </a:rPr>
                        <a:t>本论文在刘东峰老师的悉心指导下完成，谨向老师致以最崇高的敬意和衷心感谢！</a:t>
                      </a:r>
                      <a:endParaRPr lang="zh-CN" altLang="en-US" sz="2800" b="0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宋体" panose="02010600030101010101" pitchFamily="2" charset="-122"/>
                      </a:endParaRPr>
                    </a:p>
                    <a:p>
                      <a:pPr marL="342900" indent="-342900">
                        <a:spcBef>
                          <a:spcPct val="20000"/>
                        </a:spcBef>
                        <a:buChar char="•"/>
                      </a:pP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Arial" panose="020B0604020202020204" pitchFamily="34" charset="0"/>
                        </a:rPr>
                        <a:t>感谢各位专家评委！ 感谢各位老师、同学！</a:t>
                      </a:r>
                      <a:endParaRPr lang="zh-CN" altLang="en-US" sz="2800" b="0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Arial" panose="020B0604020202020204" pitchFamily="34" charset="0"/>
                      </a:endParaRPr>
                    </a:p>
                    <a:p>
                      <a:pPr marL="342900" indent="-342900">
                        <a:spcBef>
                          <a:spcPct val="20000"/>
                        </a:spcBef>
                        <a:buChar char="•"/>
                      </a:pP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Arial" panose="020B0604020202020204" pitchFamily="34" charset="0"/>
                        </a:rPr>
                        <a:t>请多提出宝贵意见！</a:t>
                      </a:r>
                      <a:r>
                        <a:rPr lang="zh-CN" altLang="en-US" b="0" dirty="0">
                          <a:latin typeface="华文楷体" panose="02010600040101010101" pitchFamily="2" charset="-122"/>
                          <a:ea typeface="华文楷体" panose="02010600040101010101" pitchFamily="2" charset="-122"/>
                          <a:sym typeface="Arial" panose="020B0604020202020204" pitchFamily="34" charset="0"/>
                        </a:rPr>
                        <a:t>请</a:t>
                      </a:r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  <a:sym typeface="Arial" panose="020B0604020202020204" pitchFamily="34" charset="0"/>
                        </a:rPr>
                        <a:t>多提出宝贵意见！</a:t>
                      </a:r>
                      <a:endParaRPr lang="zh-CN" altLang="en-US" dirty="0">
                        <a:latin typeface="华文楷体" panose="02010600040101010101" pitchFamily="2" charset="-122"/>
                        <a:ea typeface="华文楷体" panose="02010600040101010101" pitchFamily="2" charset="-122"/>
                        <a:sym typeface="Arial" panose="020B0604020202020204" pitchFamily="34" charset="0"/>
                      </a:endParaRPr>
                    </a:p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1" name="图片 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0810" y="1477645"/>
            <a:ext cx="6343015" cy="3554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810" y="1477645"/>
            <a:ext cx="6443980" cy="3541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内容占位符 1"/>
          <p:cNvSpPr>
            <a:spLocks noGrp="1"/>
          </p:cNvSpPr>
          <p:nvPr>
            <p:ph idx="1"/>
          </p:nvPr>
        </p:nvSpPr>
        <p:spPr>
          <a:xfrm>
            <a:off x="251520" y="260646"/>
            <a:ext cx="4104456" cy="50482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l"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选题背景和意义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  <a:p>
            <a:pPr marL="109220" indent="0" eaLnBrk="1" hangingPunct="1">
              <a:buNone/>
            </a:pP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1460" y="1722755"/>
            <a:ext cx="1718945" cy="144526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资源、空间等受到限制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319078" y="1887760"/>
            <a:ext cx="1584176" cy="64969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传统实验室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2844165" y="1959610"/>
            <a:ext cx="1731645" cy="64960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2D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实验室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>
            <a:off x="1903730" y="2270760"/>
            <a:ext cx="941070" cy="27305"/>
          </a:xfrm>
          <a:prstGeom prst="straightConnector1">
            <a:avLst/>
          </a:prstGeom>
          <a:ln w="508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844165" y="1722120"/>
            <a:ext cx="1857375" cy="2290445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  <a:p>
            <a:pPr algn="ctr"/>
            <a:endParaRPr lang="zh-CN" altLang="en-US" sz="180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endParaRPr lang="en-US" altLang="zh-CN" sz="180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hlinkClick r:id="rId1" action="ppaction://hlinkfile"/>
            </a:endParaRPr>
          </a:p>
          <a:p>
            <a:pPr algn="ctr"/>
            <a:r>
              <a:rPr lang="en-US" altLang="zh-CN" sz="18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1" action="ppaction://hlinkfile"/>
              </a:rPr>
              <a:t>2D</a:t>
            </a:r>
            <a:r>
              <a:rPr lang="zh-CN" altLang="en-US" sz="18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1" action="ppaction://hlinkfile"/>
              </a:rPr>
              <a:t>虚拟实验</a:t>
            </a:r>
            <a:r>
              <a:rPr lang="zh-CN" altLang="en-US" sz="18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把现实中的实验转移到虚拟环境中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2" name="直接箭头连接符 11"/>
          <p:cNvCxnSpPr>
            <a:endCxn id="16" idx="1"/>
          </p:cNvCxnSpPr>
          <p:nvPr/>
        </p:nvCxnSpPr>
        <p:spPr>
          <a:xfrm flipV="1">
            <a:off x="4575810" y="2284730"/>
            <a:ext cx="1475105" cy="13335"/>
          </a:xfrm>
          <a:prstGeom prst="straightConnector1">
            <a:avLst/>
          </a:prstGeom>
          <a:ln w="508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圆角矩形 15"/>
          <p:cNvSpPr/>
          <p:nvPr/>
        </p:nvSpPr>
        <p:spPr>
          <a:xfrm>
            <a:off x="6050915" y="1959610"/>
            <a:ext cx="2199005" cy="64960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单机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3D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实验室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50915" y="527685"/>
            <a:ext cx="2311400" cy="2213610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170" rtlCol="0" anchor="t" anchorCtr="0"/>
          <a:p>
            <a:pPr algn="ctr"/>
            <a:r>
              <a:rPr lang="zh-CN" altLang="en-US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实现了</a:t>
            </a:r>
            <a:r>
              <a:rPr lang="zh-CN" altLang="en-US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hlinkClick r:id="rId2" action="ppaction://hlinkfile"/>
              </a:rPr>
              <a:t>三维虚拟场景</a:t>
            </a:r>
            <a:r>
              <a:rPr lang="zh-CN" altLang="en-US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、虚拟角色，提高了虚拟实验的逼真度和人机交互，但是只能独立完成实验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6050915" y="3690620"/>
            <a:ext cx="2199005" cy="64960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协同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3D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实验室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9" name="直接箭头连接符 18"/>
          <p:cNvCxnSpPr>
            <a:stCxn id="16" idx="2"/>
            <a:endCxn id="18" idx="0"/>
          </p:cNvCxnSpPr>
          <p:nvPr/>
        </p:nvCxnSpPr>
        <p:spPr>
          <a:xfrm>
            <a:off x="7150735" y="2609215"/>
            <a:ext cx="0" cy="108140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50800" dist="50800" algn="ctr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5938520" y="3689985"/>
            <a:ext cx="2311400" cy="2214245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endParaRPr lang="zh-CN" altLang="en-US">
              <a:solidFill>
                <a:schemeClr val="tx1"/>
              </a:solidFill>
              <a:uFillTx/>
            </a:endParaRPr>
          </a:p>
          <a:p>
            <a:pPr algn="ctr"/>
            <a:endParaRPr lang="zh-CN" altLang="en-US">
              <a:solidFill>
                <a:schemeClr val="tx1"/>
              </a:solidFill>
              <a:uFillTx/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人机交互变得更好，支持</a:t>
            </a:r>
            <a:r>
              <a:rPr lang="zh-CN" altLang="en-US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hlinkClick r:id="rId3" action="ppaction://hlinkfile"/>
              </a:rPr>
              <a:t>多人协作实验</a:t>
            </a:r>
            <a:r>
              <a:rPr lang="zh-CN" altLang="en-US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，提高学生的合作能力和兴趣</a:t>
            </a:r>
            <a:endParaRPr lang="zh-CN" altLang="en-US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5" grpId="0" animBg="1"/>
      <p:bldP spid="7" grpId="0" animBg="1"/>
      <p:bldP spid="28" grpId="0" animBg="1"/>
      <p:bldP spid="16" grpId="0" animBg="1"/>
      <p:bldP spid="17" grpId="0" animBg="1"/>
      <p:bldP spid="18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内容占位符 1"/>
          <p:cNvSpPr>
            <a:spLocks noGrp="1"/>
          </p:cNvSpPr>
          <p:nvPr>
            <p:ph idx="1"/>
          </p:nvPr>
        </p:nvSpPr>
        <p:spPr>
          <a:xfrm>
            <a:off x="251520" y="260646"/>
            <a:ext cx="4104456" cy="50482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l"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选题背景和意义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  <a:p>
            <a:pPr marL="109220" indent="0" eaLnBrk="1" hangingPunct="1">
              <a:buNone/>
            </a:pP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25145" y="1227455"/>
            <a:ext cx="7458075" cy="5908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目前的协同实验系统的研究主要集中在以下四个方面：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1" action="ppaction://hlinkfile"/>
              </a:rPr>
              <a:t>增加辅助协同实验的手段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2" action="ppaction://hlinkfile"/>
              </a:rPr>
              <a:t>增加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2" action="ppaction://hlinkfile"/>
              </a:rPr>
              <a:t>AR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2" action="ppaction://hlinkfile"/>
              </a:rPr>
              <a:t>设备使协同实验更加真实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hlinkClick r:id="rId2" action="ppaction://hlinkfile"/>
            </a:endParaRPr>
          </a:p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hlinkClick r:id="rId2" action="ppaction://hlinkfile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2" action="ppaction://hlinkfile"/>
              </a:rPr>
              <a:t>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微软的体感设备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Kinnect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化学实验产生气味的传感器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Oculus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）改变协同的形式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）协同算法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内容占位符 1"/>
          <p:cNvSpPr>
            <a:spLocks noGrp="1"/>
          </p:cNvSpPr>
          <p:nvPr>
            <p:ph idx="1"/>
          </p:nvPr>
        </p:nvSpPr>
        <p:spPr>
          <a:xfrm>
            <a:off x="539750" y="835025"/>
            <a:ext cx="8229600" cy="5104130"/>
          </a:xfrm>
        </p:spPr>
        <p:txBody>
          <a:bodyPr/>
          <a:lstStyle/>
          <a:p>
            <a:pPr eaLnBrk="1" hangingPunct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4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选题</a:t>
            </a:r>
            <a:r>
              <a:rPr lang="zh-CN" altLang="en-US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的背景和意义</a:t>
            </a:r>
            <a:endParaRPr lang="en-US" altLang="zh-CN" sz="400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4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主要研究内容</a:t>
            </a:r>
            <a:endParaRPr lang="zh-CN" altLang="en-US" sz="4000" dirty="0" smtClean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4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仿真结果展示</a:t>
            </a:r>
            <a:endParaRPr lang="zh-CN" altLang="en-US" sz="4000" dirty="0" smtClean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109220" indent="0">
              <a:buNone/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hlinkClick r:id="rId1" action="ppaction://hlinkfile"/>
              </a:rPr>
              <a:t>习题管理系统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hlinkClick r:id="rId2" action="ppaction://hlinkfile"/>
              </a:rPr>
              <a:t>问题答案对训练系统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hlinkClick r:id="rId3" action="ppaction://hlinkfile"/>
              </a:rPr>
              <a:t>智能协同仿真实验系统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主要研究内容</a:t>
            </a:r>
            <a:r>
              <a:rPr lang="en-US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三大系统</a:t>
            </a:r>
            <a:endParaRPr lang="zh-CN" altLang="zh-CN" sz="2800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109220" indent="0">
              <a:buNone/>
            </a:pP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 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刷脸登录模块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 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聊天室模块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 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智能语音模块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 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智能答疑模块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endParaRPr lang="en-US" altLang="zh-CN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5 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协同习题模块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智能协同仿真实验系统</a:t>
            </a:r>
            <a:r>
              <a:rPr lang="en-US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en-US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五大功能模块</a:t>
            </a:r>
            <a:endParaRPr lang="zh-CN" altLang="en-US" sz="2800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五大功能模块</a:t>
            </a:r>
            <a:r>
              <a:rPr lang="en-US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en-US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刷脸登录</a:t>
            </a:r>
            <a:r>
              <a:rPr lang="en-US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(1)</a:t>
            </a:r>
            <a:endParaRPr lang="en-US" altLang="zh-CN" sz="2800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930275" y="1770380"/>
          <a:ext cx="7282815" cy="3317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1" imgW="3981450" imgH="1819275" progId="Visio.Drawing.11">
                  <p:embed/>
                </p:oleObj>
              </mc:Choice>
              <mc:Fallback>
                <p:oleObj name="" r:id="rId1" imgW="3981450" imgH="1819275" progId="Visio.Drawing.11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30275" y="1770380"/>
                        <a:ext cx="7282815" cy="33172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20" y="1578610"/>
            <a:ext cx="6917690" cy="3700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885" y="1578610"/>
            <a:ext cx="6918325" cy="3700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520" y="1578610"/>
            <a:ext cx="6917690" cy="3747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五大功能模块</a:t>
            </a:r>
            <a:r>
              <a:rPr lang="en-US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聊天室</a:t>
            </a:r>
            <a:r>
              <a:rPr lang="en-US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(2)</a:t>
            </a:r>
            <a:endParaRPr lang="en-US" altLang="zh-CN" sz="2800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2" name="对象 -2147482624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831850" y="1417955"/>
          <a:ext cx="7480935" cy="4436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3838575" imgH="2276475" progId="Visio.Drawing.11">
                  <p:embed/>
                </p:oleObj>
              </mc:Choice>
              <mc:Fallback>
                <p:oleObj name="" r:id="rId2" imgW="3838575" imgH="2276475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1850" y="1417955"/>
                        <a:ext cx="7480935" cy="44361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821180"/>
            <a:ext cx="7855585" cy="36296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572895"/>
            <a:ext cx="7854950" cy="4437380"/>
          </a:xfrm>
          <a:prstGeom prst="rect">
            <a:avLst/>
          </a:prstGeom>
        </p:spPr>
      </p:pic>
      <p:pic>
        <p:nvPicPr>
          <p:cNvPr id="15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590" y="2149475"/>
            <a:ext cx="7710805" cy="2343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REFSHAPE" val="704875164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聚合">
  <a:themeElements>
    <a:clrScheme name="聚合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聚合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暗香扑面">
      <a:fillStyleLst>
        <a:solidFill>
          <a:schemeClr val="phClr"/>
        </a:solidFill>
        <a:gradFill rotWithShape="1">
          <a:gsLst>
            <a:gs pos="0">
              <a:schemeClr val="phClr">
                <a:tint val="98000"/>
                <a:satMod val="220000"/>
              </a:schemeClr>
            </a:gs>
            <a:gs pos="31000">
              <a:schemeClr val="phClr">
                <a:tint val="30000"/>
                <a:satMod val="150000"/>
              </a:schemeClr>
            </a:gs>
            <a:gs pos="91000">
              <a:schemeClr val="phClr">
                <a:tint val="96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28000"/>
                <a:satMod val="100000"/>
              </a:schemeClr>
              <a:schemeClr val="phClr">
                <a:tint val="100000"/>
                <a:satMod val="200000"/>
              </a:schemeClr>
            </a:duotone>
          </a:blip>
          <a:tile tx="0" ty="0" sx="80000" sy="8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10000"/>
              </a:schemeClr>
            </a:glow>
          </a:effectLst>
        </a:effectStyle>
        <a:effectStyle>
          <a:effectLst>
            <a:outerShdw blurRad="34925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9525" prstMaterial="dkEdge">
            <a:bevelT w="12000" h="24150"/>
            <a:contourClr>
              <a:schemeClr val="phClr">
                <a:satMod val="110000"/>
              </a:schemeClr>
            </a:contourClr>
          </a:sp3d>
        </a:effectStyle>
        <a:effectStyle>
          <a:effectLst>
            <a:outerShdw blurRad="50800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18700" prstMaterial="dkEdge">
            <a:bevelT w="44450" h="80600"/>
            <a:contourClr>
              <a:schemeClr val="phClr"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2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聚合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聚合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聚合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聚合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0</TotalTime>
  <Words>781</Words>
  <Application>WPS 演示</Application>
  <PresentationFormat>全屏显示(4:3)</PresentationFormat>
  <Paragraphs>126</Paragraphs>
  <Slides>22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22</vt:i4>
      </vt:variant>
    </vt:vector>
  </HeadingPairs>
  <TitlesOfParts>
    <vt:vector size="46" baseType="lpstr">
      <vt:lpstr>Arial</vt:lpstr>
      <vt:lpstr>宋体</vt:lpstr>
      <vt:lpstr>Wingdings</vt:lpstr>
      <vt:lpstr>Lucida Sans Unicode</vt:lpstr>
      <vt:lpstr>黑体</vt:lpstr>
      <vt:lpstr>Wingdings 3</vt:lpstr>
      <vt:lpstr>Symbol</vt:lpstr>
      <vt:lpstr>Verdana</vt:lpstr>
      <vt:lpstr>Wingdings 2</vt:lpstr>
      <vt:lpstr>Wingdings 2</vt:lpstr>
      <vt:lpstr>Calibri</vt:lpstr>
      <vt:lpstr>微软雅黑</vt:lpstr>
      <vt:lpstr>楷体</vt:lpstr>
      <vt:lpstr>Arial Unicode MS</vt:lpstr>
      <vt:lpstr>华文楷体</vt:lpstr>
      <vt:lpstr>Wingdings</vt:lpstr>
      <vt:lpstr>聚合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主要研究内容——三大系统</vt:lpstr>
      <vt:lpstr>智能协同仿真实验系统——五大功能模块</vt:lpstr>
      <vt:lpstr>五大功能模块——刷脸登录(1)</vt:lpstr>
      <vt:lpstr>五大功能模块——聊天室(2)</vt:lpstr>
      <vt:lpstr>五大功能模块——智能语音(3)</vt:lpstr>
      <vt:lpstr>五大功能模块——智能语音(3)</vt:lpstr>
      <vt:lpstr>五大功能模块——智能答疑(4)</vt:lpstr>
      <vt:lpstr>五大功能模块——协同习题(5)</vt:lpstr>
      <vt:lpstr>五大功能模块——协同习题(5)</vt:lpstr>
      <vt:lpstr>PowerPoint 演示文稿</vt:lpstr>
      <vt:lpstr>仿真结果展示</vt:lpstr>
      <vt:lpstr>仿真结果展示</vt:lpstr>
      <vt:lpstr>仿真结果展示</vt:lpstr>
      <vt:lpstr>仿真结果展示</vt:lpstr>
      <vt:lpstr>仿真结果展示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/>
  <cp:lastModifiedBy>Administrator</cp:lastModifiedBy>
  <cp:revision>533</cp:revision>
  <dcterms:created xsi:type="dcterms:W3CDTF">2018-11-24T07:48:00Z</dcterms:created>
  <dcterms:modified xsi:type="dcterms:W3CDTF">2020-05-18T10:12:33Z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8</vt:lpwstr>
  </property>
  <property fmtid="{D5CDD505-2E9C-101B-9397-08002B2CF9AE}" pid="3" name="KSOProductBuildVer">
    <vt:lpwstr>2052-11.1.0.9584</vt:lpwstr>
  </property>
</Properties>
</file>